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34.png" ContentType="image/png"/>
  <Override PartName="/ppt/media/image11.png" ContentType="image/png"/>
  <Override PartName="/ppt/media/image48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8.png" ContentType="image/png"/>
  <Override PartName="/ppt/media/image17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.png" ContentType="image/png"/>
  <Override PartName="/ppt/media/image36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a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920887-5217-4B44-B873-74F12CCBDBAB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B58415A-22EF-47DE-B1D6-6DA5291A848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1723B4F-4C94-4976-B5CC-F1C68DB4C0F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4F6BF1-E2D2-4452-9179-5C489A4958A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15C909-80D9-49A9-9B24-E4D1893825E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D0B4D6-D814-48D8-A1F9-8D9ED88B0D0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E7F92B-546C-4BAD-97FB-F6FB7F06D14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9F8A78-D255-46B8-AB54-59E69AA789B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DE219CD-0FDF-4459-8AD5-D99F3C1D1FF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9FC4E9-4703-4962-9F4D-253534F118A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D846418-A0AB-4384-ABCB-ADDAFEE667D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4286160" y="0"/>
            <a:ext cx="72000" cy="5143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4358520" y="0"/>
            <a:ext cx="3852720" cy="5143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1440" rIns="91440" tIns="91440" bIns="91440" anchor="ctr">
            <a:normAutofit fontScale="95142"/>
          </a:bodyPr>
          <a:p>
            <a:pPr indent="0">
              <a:buNone/>
            </a:pPr>
            <a:r>
              <a:rPr b="0" lang="ca-ES" sz="6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E2BB44-F790-4EB0-A28F-BB2429CEE218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9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" name="Google Shape;40;p9"/>
          <p:cNvCxnSpPr/>
          <p:nvPr/>
        </p:nvCxnSpPr>
        <p:spPr>
          <a:xfrm>
            <a:off x="5029560" y="4495320"/>
            <a:ext cx="468720" cy="36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5680" y="1081800"/>
            <a:ext cx="4044960" cy="178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ca-E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10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9721DB-3AC4-49EB-BFEB-C93B6EFB3DFC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11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AE64B6-95D5-4E5B-9274-0C4A7273ABC1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1000080"/>
            <a:ext cx="8520120" cy="214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855"/>
          </a:bodyPr>
          <a:p>
            <a:pPr indent="0" algn="ctr">
              <a:lnSpc>
                <a:spcPct val="100000"/>
              </a:lnSpc>
              <a:buNone/>
            </a:pPr>
            <a:r>
              <a:rPr b="0" lang="ca-ES" sz="14000" spc="-1" strike="noStrike">
                <a:solidFill>
                  <a:schemeClr val="dk2"/>
                </a:solidFill>
                <a:highlight>
                  <a:srgbClr val="f8e71c"/>
                </a:highlight>
                <a:latin typeface="Montserrat"/>
                <a:ea typeface="Montserrat"/>
              </a:rPr>
              <a:t>xx%</a:t>
            </a:r>
            <a:endParaRPr b="0" lang="ca-ES" sz="1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322848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2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14E28A-0812-46E6-9055-205105B30777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ldNum" idx="3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2A270F-99E3-49EB-99D4-4A5ED1FD24E2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;p3"/>
          <p:cNvSpPr/>
          <p:nvPr/>
        </p:nvSpPr>
        <p:spPr>
          <a:xfrm rot="5400000">
            <a:off x="4551120" y="-498600"/>
            <a:ext cx="42120" cy="8455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ca-E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4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9F541C-18F8-4603-8A1E-6A8550BA9324}" type="slidenum">
              <a:rPr b="0" lang="en-GB" sz="1000" spc="-1" strike="noStrike">
                <a:solidFill>
                  <a:schemeClr val="lt1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buNone/>
            </a:pPr>
            <a:r>
              <a:rPr b="0" lang="ca-E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234080"/>
            <a:ext cx="852012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5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50A795-BC5E-425F-9A42-CA800F5D7015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buNone/>
            </a:pPr>
            <a:r>
              <a:rPr b="0" lang="ca-E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234080"/>
            <a:ext cx="399960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832280" y="1234080"/>
            <a:ext cx="399960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6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271CE0-3391-4D13-AFE8-423578358159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buNone/>
            </a:pPr>
            <a:r>
              <a:rPr b="0" lang="ca-E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7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2051C1-A4DC-4FB7-A296-2AF1C7D0C039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1218"/>
          </a:bodyPr>
          <a:p>
            <a:pPr indent="0">
              <a:buNone/>
            </a:pPr>
            <a:r>
              <a:rPr b="0" lang="ca-E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586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8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2DEE1E-8467-4240-BB17-10DE03438840}" type="slidenum">
              <a:rPr b="0" lang="en-GB" sz="10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ca-ES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a-E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9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Playfair Display"/>
                <a:ea typeface="Playfair Display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A62DF4-C3C5-4D10-8D3A-DD815B82DAF5}" type="slidenum">
              <a:rPr b="0" lang="en-GB" sz="1000" spc="-1" strike="noStrike">
                <a:solidFill>
                  <a:schemeClr val="lt1"/>
                </a:solidFill>
                <a:latin typeface="Playfair Display"/>
                <a:ea typeface="Playfair Display"/>
              </a:rPr>
              <a:t>&lt;number&gt;</a:t>
            </a:fld>
            <a:endParaRPr b="0" lang="ca-E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ca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ca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a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hyperlink" Target="https://www.biorxiv.org/content/10.1101/2024.02.18.579447v1.full" TargetMode="External"/><Relationship Id="rId4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3.png"/><Relationship Id="rId3" Type="http://schemas.openxmlformats.org/officeDocument/2006/relationships/hyperlink" Target="https://www.biorxiv.org/content/10.1101/2024.02.18.579447v1.full" TargetMode="External"/><Relationship Id="rId4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Attractor models</a:t>
            </a:r>
            <a:endParaRPr b="0" lang="ca-ES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44160" y="4400640"/>
            <a:ext cx="4909680" cy="577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1440" rIns="91440" tIns="91440" bIns="91440" anchor="ctr">
            <a:normAutofit fontScale="55811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Partly taken from: Martino Sorbaro, TReND–CaMinA 2024; Johan John, MIT course; Seth W. Egger </a:t>
            </a:r>
            <a:endParaRPr b="0" lang="ca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States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11760" y="1234080"/>
            <a:ext cx="8520120" cy="370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The concept of state is important in contemporary physics.</a:t>
            </a:r>
            <a:br>
              <a:rPr sz="1800"/>
            </a:b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It’s needed to talk about how systems evolve in time.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How do we describe the state of a person?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And the state of a brain?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Of a neural network?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Of a single neuron?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We can think of states at </a:t>
            </a: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different spatial scales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Google Shape;118;p22" descr=""/>
          <p:cNvPicPr/>
          <p:nvPr/>
        </p:nvPicPr>
        <p:blipFill>
          <a:blip r:embed="rId1"/>
          <a:stretch/>
        </p:blipFill>
        <p:spPr>
          <a:xfrm>
            <a:off x="6855120" y="1394640"/>
            <a:ext cx="2288520" cy="112860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19;p22" descr=""/>
          <p:cNvPicPr/>
          <p:nvPr/>
        </p:nvPicPr>
        <p:blipFill>
          <a:blip r:embed="rId2"/>
          <a:stretch/>
        </p:blipFill>
        <p:spPr>
          <a:xfrm>
            <a:off x="6524640" y="296748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287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Dynamics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11760" y="1234080"/>
            <a:ext cx="852012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States evolve in time based on </a:t>
            </a: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interactions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with the external world.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The evolution of the state in time is called </a:t>
            </a: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dynamics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How can we describe the dynamics of a neural system?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What mathematical or computational tools can we use?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We can think of dynamics at </a:t>
            </a: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different temporal scales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The derivative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Google Shape;131;p24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6384960" cy="382068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32;p24" descr=""/>
          <p:cNvPicPr/>
          <p:nvPr/>
        </p:nvPicPr>
        <p:blipFill>
          <a:blip r:embed="rId2"/>
          <a:stretch/>
        </p:blipFill>
        <p:spPr>
          <a:xfrm>
            <a:off x="5148000" y="1928520"/>
            <a:ext cx="3716640" cy="14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 differential equation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11760" y="2916000"/>
            <a:ext cx="8520120" cy="17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Where have we seen this before?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What is the </a:t>
            </a: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unknown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variable in this equation?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Google Shape;139;p25" descr=""/>
          <p:cNvPicPr/>
          <p:nvPr/>
        </p:nvPicPr>
        <p:blipFill>
          <a:blip r:embed="rId1"/>
          <a:stretch/>
        </p:blipFill>
        <p:spPr>
          <a:xfrm>
            <a:off x="2596320" y="1680480"/>
            <a:ext cx="3950640" cy="88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General form of a first-order differential equation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Google Shape;145;p26" descr=""/>
          <p:cNvPicPr/>
          <p:nvPr/>
        </p:nvPicPr>
        <p:blipFill>
          <a:blip r:embed="rId1"/>
          <a:stretch/>
        </p:blipFill>
        <p:spPr>
          <a:xfrm>
            <a:off x="3303000" y="2052360"/>
            <a:ext cx="2537640" cy="10382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46;p26"/>
          <p:cNvSpPr/>
          <p:nvPr/>
        </p:nvSpPr>
        <p:spPr>
          <a:xfrm>
            <a:off x="782640" y="3235680"/>
            <a:ext cx="19954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Rate of change of “state” y in time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also written as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47;p26"/>
          <p:cNvSpPr/>
          <p:nvPr/>
        </p:nvSpPr>
        <p:spPr>
          <a:xfrm>
            <a:off x="6131160" y="3423240"/>
            <a:ext cx="223884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Depends on the state and on other time-dependent stuff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" name="Google Shape;148;p26"/>
          <p:cNvCxnSpPr>
            <a:stCxn id="80" idx="0"/>
          </p:cNvCxnSpPr>
          <p:nvPr/>
        </p:nvCxnSpPr>
        <p:spPr>
          <a:xfrm flipV="1" rot="16200000">
            <a:off x="6287760" y="2460240"/>
            <a:ext cx="830160" cy="1096200"/>
          </a:xfrm>
          <a:prstGeom prst="curvedConnector3">
            <a:avLst>
              <a:gd name="adj1" fmla="val 41258"/>
            </a:avLst>
          </a:prstGeom>
          <a:ln w="28575">
            <a:solidFill>
              <a:srgbClr val="f8e71c"/>
            </a:solidFill>
            <a:round/>
            <a:tailEnd len="med" type="stealth" w="med"/>
          </a:ln>
        </p:spPr>
      </p:cxnSp>
      <p:cxnSp>
        <p:nvCxnSpPr>
          <p:cNvPr id="82" name="Google Shape;149;p26"/>
          <p:cNvCxnSpPr>
            <a:stCxn id="79" idx="0"/>
          </p:cNvCxnSpPr>
          <p:nvPr/>
        </p:nvCxnSpPr>
        <p:spPr>
          <a:xfrm flipH="1" flipV="1" rot="5400000">
            <a:off x="2085480" y="2305440"/>
            <a:ext cx="624960" cy="1235880"/>
          </a:xfrm>
          <a:prstGeom prst="curvedConnector3">
            <a:avLst>
              <a:gd name="adj1" fmla="val 46570"/>
            </a:avLst>
          </a:prstGeom>
          <a:ln w="28575">
            <a:solidFill>
              <a:srgbClr val="f8e71c"/>
            </a:solidFill>
            <a:round/>
            <a:tailEnd len="med" type="stealth" w="med"/>
          </a:ln>
        </p:spPr>
      </p:cxnSp>
      <p:pic>
        <p:nvPicPr>
          <p:cNvPr id="83" name="Google Shape;150;p26" descr=""/>
          <p:cNvPicPr/>
          <p:nvPr/>
        </p:nvPicPr>
        <p:blipFill>
          <a:blip r:embed="rId2"/>
          <a:stretch/>
        </p:blipFill>
        <p:spPr>
          <a:xfrm>
            <a:off x="2477880" y="3943800"/>
            <a:ext cx="24048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The ODE for a neuron, or a neural population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11760" y="2408400"/>
            <a:ext cx="8520120" cy="23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For a neuron </a:t>
            </a:r>
            <a:r>
              <a:rPr b="0" i="1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V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represents its membrane voltage. For a population </a:t>
            </a:r>
            <a:r>
              <a:rPr b="0" i="1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r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represents its firing rate.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What is this equation telling us?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What do you expect the solution to look like?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How does the population evolve in time?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157;p27" descr=""/>
          <p:cNvPicPr/>
          <p:nvPr/>
        </p:nvPicPr>
        <p:blipFill>
          <a:blip r:embed="rId1"/>
          <a:stretch/>
        </p:blipFill>
        <p:spPr>
          <a:xfrm>
            <a:off x="414360" y="1319400"/>
            <a:ext cx="3531240" cy="78696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58;p27" descr=""/>
          <p:cNvPicPr/>
          <p:nvPr/>
        </p:nvPicPr>
        <p:blipFill>
          <a:blip r:embed="rId2"/>
          <a:stretch/>
        </p:blipFill>
        <p:spPr>
          <a:xfrm>
            <a:off x="4769640" y="1017720"/>
            <a:ext cx="4341240" cy="141012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59;p27" descr=""/>
          <p:cNvPicPr/>
          <p:nvPr/>
        </p:nvPicPr>
        <p:blipFill>
          <a:blip r:embed="rId3"/>
          <a:stretch/>
        </p:blipFill>
        <p:spPr>
          <a:xfrm>
            <a:off x="5897520" y="3192120"/>
            <a:ext cx="285732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164;p28" descr=""/>
          <p:cNvPicPr/>
          <p:nvPr/>
        </p:nvPicPr>
        <p:blipFill>
          <a:blip r:embed="rId1"/>
          <a:stretch/>
        </p:blipFill>
        <p:spPr>
          <a:xfrm>
            <a:off x="202320" y="3711960"/>
            <a:ext cx="5802120" cy="6307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65;p28" descr=""/>
          <p:cNvPicPr/>
          <p:nvPr/>
        </p:nvPicPr>
        <p:blipFill>
          <a:blip r:embed="rId2"/>
          <a:stretch/>
        </p:blipFill>
        <p:spPr>
          <a:xfrm>
            <a:off x="311760" y="1165680"/>
            <a:ext cx="3963600" cy="12873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Numerical solutions: the forward Euler method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167;p28"/>
          <p:cNvSpPr/>
          <p:nvPr/>
        </p:nvSpPr>
        <p:spPr>
          <a:xfrm>
            <a:off x="4017960" y="1714680"/>
            <a:ext cx="599400" cy="896400"/>
          </a:xfrm>
          <a:custGeom>
            <a:avLst/>
            <a:gdLst>
              <a:gd name="textAreaLeft" fmla="*/ 0 w 599400"/>
              <a:gd name="textAreaRight" fmla="*/ 599760 w 599400"/>
              <a:gd name="textAreaTop" fmla="*/ 0 h 896400"/>
              <a:gd name="textAreaBottom" fmla="*/ 896760 h 896400"/>
            </a:gdLst>
            <a:ahLst/>
            <a:rect l="textAreaLeft" t="textAreaTop" r="textAreaRight" b="textAreaBottom"/>
            <a:pathLst>
              <a:path w="23990" h="35873">
                <a:moveTo>
                  <a:pt x="0" y="0"/>
                </a:moveTo>
                <a:cubicBezTo>
                  <a:pt x="3693" y="2579"/>
                  <a:pt x="18406" y="9495"/>
                  <a:pt x="22157" y="15474"/>
                </a:cubicBezTo>
                <a:cubicBezTo>
                  <a:pt x="25909" y="21453"/>
                  <a:pt x="22450" y="32473"/>
                  <a:pt x="22509" y="35873"/>
                </a:cubicBezTo>
              </a:path>
            </a:pathLst>
          </a:custGeom>
          <a:noFill/>
          <a:ln w="28575">
            <a:solidFill>
              <a:srgbClr val="f8e71c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168;p28"/>
          <p:cNvSpPr/>
          <p:nvPr/>
        </p:nvSpPr>
        <p:spPr>
          <a:xfrm>
            <a:off x="4800600" y="1714680"/>
            <a:ext cx="2778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Discretize time </a:t>
            </a:r>
            <a:r>
              <a:rPr b="0" i="1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dt 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to a small value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69;p28"/>
          <p:cNvSpPr/>
          <p:nvPr/>
        </p:nvSpPr>
        <p:spPr>
          <a:xfrm>
            <a:off x="6078240" y="3015360"/>
            <a:ext cx="295560" cy="668160"/>
          </a:xfrm>
          <a:custGeom>
            <a:avLst/>
            <a:gdLst>
              <a:gd name="textAreaLeft" fmla="*/ 0 w 295560"/>
              <a:gd name="textAreaRight" fmla="*/ 295920 w 295560"/>
              <a:gd name="textAreaTop" fmla="*/ 0 h 668160"/>
              <a:gd name="textAreaBottom" fmla="*/ 668520 h 668160"/>
            </a:gdLst>
            <a:ahLst/>
            <a:rect l="textAreaLeft" t="textAreaTop" r="textAreaRight" b="textAreaBottom"/>
            <a:pathLst>
              <a:path w="23990" h="35873">
                <a:moveTo>
                  <a:pt x="0" y="0"/>
                </a:moveTo>
                <a:cubicBezTo>
                  <a:pt x="3693" y="2579"/>
                  <a:pt x="18406" y="9495"/>
                  <a:pt x="22157" y="15474"/>
                </a:cubicBezTo>
                <a:cubicBezTo>
                  <a:pt x="25909" y="21453"/>
                  <a:pt x="22450" y="32473"/>
                  <a:pt x="22509" y="35873"/>
                </a:cubicBezTo>
              </a:path>
            </a:pathLst>
          </a:custGeom>
          <a:noFill/>
          <a:ln w="28575">
            <a:solidFill>
              <a:srgbClr val="f8e71c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70;p28"/>
          <p:cNvSpPr/>
          <p:nvPr/>
        </p:nvSpPr>
        <p:spPr>
          <a:xfrm>
            <a:off x="6526800" y="2895480"/>
            <a:ext cx="2778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Rearrange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71;p28"/>
          <p:cNvSpPr/>
          <p:nvPr/>
        </p:nvSpPr>
        <p:spPr>
          <a:xfrm>
            <a:off x="369360" y="4404960"/>
            <a:ext cx="1476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accent4"/>
                </a:solidFill>
                <a:latin typeface="Playfair Display"/>
                <a:ea typeface="Playfair Display"/>
              </a:rPr>
              <a:t>New state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72;p28"/>
          <p:cNvSpPr/>
          <p:nvPr/>
        </p:nvSpPr>
        <p:spPr>
          <a:xfrm>
            <a:off x="2526480" y="4404960"/>
            <a:ext cx="4164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accent3"/>
                </a:solidFill>
                <a:latin typeface="Playfair Display"/>
                <a:ea typeface="Playfair Display"/>
              </a:rPr>
              <a:t>from previous state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73;p28"/>
          <p:cNvSpPr/>
          <p:nvPr/>
        </p:nvSpPr>
        <p:spPr>
          <a:xfrm>
            <a:off x="202320" y="3754440"/>
            <a:ext cx="1555920" cy="514080"/>
          </a:xfrm>
          <a:prstGeom prst="rect">
            <a:avLst/>
          </a:prstGeom>
          <a:noFill/>
          <a:ln w="28575">
            <a:solidFill>
              <a:srgbClr val="01afd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74;p28"/>
          <p:cNvSpPr/>
          <p:nvPr/>
        </p:nvSpPr>
        <p:spPr>
          <a:xfrm>
            <a:off x="2121840" y="3754440"/>
            <a:ext cx="735120" cy="514080"/>
          </a:xfrm>
          <a:prstGeom prst="rect">
            <a:avLst/>
          </a:prstGeom>
          <a:noFill/>
          <a:ln w="28575">
            <a:solidFill>
              <a:srgbClr val="eb1e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75;p28"/>
          <p:cNvSpPr/>
          <p:nvPr/>
        </p:nvSpPr>
        <p:spPr>
          <a:xfrm>
            <a:off x="4117320" y="3756960"/>
            <a:ext cx="655920" cy="514080"/>
          </a:xfrm>
          <a:prstGeom prst="rect">
            <a:avLst/>
          </a:prstGeom>
          <a:noFill/>
          <a:ln w="28575">
            <a:solidFill>
              <a:srgbClr val="eb1e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76;p28" descr=""/>
          <p:cNvPicPr/>
          <p:nvPr/>
        </p:nvPicPr>
        <p:blipFill>
          <a:blip r:embed="rId3"/>
          <a:stretch/>
        </p:blipFill>
        <p:spPr>
          <a:xfrm>
            <a:off x="480960" y="2681640"/>
            <a:ext cx="4643640" cy="66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6094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5400" spc="-1" strike="noStrike">
                <a:solidFill>
                  <a:schemeClr val="lt1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Let’s code this up!</a:t>
            </a:r>
            <a:endParaRPr b="0" lang="ca-E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0320" y="936360"/>
            <a:ext cx="800424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import numpy as np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import matplotlib.pyplot as plt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dt = 0.001 </a:t>
            </a: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time step, in s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time = np.arange(0, 0.1, dt) </a:t>
            </a: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step times of the whole simulation, in s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Nt = len(time) </a:t>
            </a: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total number of steps in simulation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input = 10*np.ones((Nt,)) </a:t>
            </a: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input current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tau = 0.02 </a:t>
            </a: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membrane time constant, in s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initialize firing rate at 1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rate = np.ones((Nt,)) 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rgbClr val="38761d"/>
                </a:solidFill>
                <a:highlight>
                  <a:srgbClr val="f8e71c"/>
                </a:highlight>
                <a:latin typeface="Courier New"/>
                <a:ea typeface="Courier New"/>
              </a:rPr>
              <a:t># simulation loop, through all time steps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for i in range(Nt-1):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    </a:t>
            </a: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rate[i+1] = rate[i] + dt/tau*(-rate[i] + input[i])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60" spc="-1" strike="noStrike">
                <a:solidFill>
                  <a:schemeClr val="dk2"/>
                </a:solidFill>
                <a:highlight>
                  <a:srgbClr val="f8e71c"/>
                </a:highlight>
                <a:latin typeface="Courier New"/>
                <a:ea typeface="Courier New"/>
              </a:rPr>
              <a:t>plt.plot(time, rate)</a:t>
            </a:r>
            <a:endParaRPr b="0" lang="ca-ES" sz="12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87;p30" descr=""/>
          <p:cNvPicPr/>
          <p:nvPr/>
        </p:nvPicPr>
        <p:blipFill>
          <a:blip r:embed="rId1"/>
          <a:stretch/>
        </p:blipFill>
        <p:spPr>
          <a:xfrm>
            <a:off x="579600" y="422640"/>
            <a:ext cx="5802120" cy="63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92;p31" descr=""/>
          <p:cNvPicPr/>
          <p:nvPr/>
        </p:nvPicPr>
        <p:blipFill>
          <a:blip r:embed="rId1"/>
          <a:stretch/>
        </p:blipFill>
        <p:spPr>
          <a:xfrm>
            <a:off x="1930680" y="2890800"/>
            <a:ext cx="4930200" cy="223848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93;p31" descr=""/>
          <p:cNvPicPr/>
          <p:nvPr/>
        </p:nvPicPr>
        <p:blipFill>
          <a:blip r:embed="rId2"/>
          <a:stretch/>
        </p:blipFill>
        <p:spPr>
          <a:xfrm>
            <a:off x="2615400" y="152280"/>
            <a:ext cx="3963600" cy="128736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94;p31" descr=""/>
          <p:cNvPicPr/>
          <p:nvPr/>
        </p:nvPicPr>
        <p:blipFill>
          <a:blip r:embed="rId3"/>
          <a:stretch/>
        </p:blipFill>
        <p:spPr>
          <a:xfrm>
            <a:off x="1721160" y="1237680"/>
            <a:ext cx="5233680" cy="20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 general note on models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Google Shape;65;p14" descr=""/>
          <p:cNvPicPr/>
          <p:nvPr/>
        </p:nvPicPr>
        <p:blipFill>
          <a:blip r:embed="rId1"/>
          <a:stretch/>
        </p:blipFill>
        <p:spPr>
          <a:xfrm>
            <a:off x="-9360" y="1186200"/>
            <a:ext cx="651852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99;p32" descr=""/>
          <p:cNvPicPr/>
          <p:nvPr/>
        </p:nvPicPr>
        <p:blipFill>
          <a:blip r:embed="rId1"/>
          <a:stretch/>
        </p:blipFill>
        <p:spPr>
          <a:xfrm>
            <a:off x="2615400" y="152280"/>
            <a:ext cx="3963600" cy="128736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200;p32" descr=""/>
          <p:cNvPicPr/>
          <p:nvPr/>
        </p:nvPicPr>
        <p:blipFill>
          <a:blip r:embed="rId2"/>
          <a:stretch/>
        </p:blipFill>
        <p:spPr>
          <a:xfrm>
            <a:off x="1721160" y="1237680"/>
            <a:ext cx="5233680" cy="209268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201;p32" descr=""/>
          <p:cNvPicPr/>
          <p:nvPr/>
        </p:nvPicPr>
        <p:blipFill>
          <a:blip r:embed="rId3"/>
          <a:stretch/>
        </p:blipFill>
        <p:spPr>
          <a:xfrm>
            <a:off x="1527120" y="2981880"/>
            <a:ext cx="5427720" cy="20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Equilibrium points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207;p33" descr=""/>
          <p:cNvPicPr/>
          <p:nvPr/>
        </p:nvPicPr>
        <p:blipFill>
          <a:blip r:embed="rId1"/>
          <a:stretch/>
        </p:blipFill>
        <p:spPr>
          <a:xfrm>
            <a:off x="2666880" y="1619280"/>
            <a:ext cx="3809520" cy="1904760"/>
          </a:xfrm>
          <a:prstGeom prst="rect">
            <a:avLst/>
          </a:prstGeom>
          <a:ln w="0">
            <a:noFill/>
          </a:ln>
        </p:spPr>
      </p:pic>
      <p:grpSp>
        <p:nvGrpSpPr>
          <p:cNvPr id="113" name="Google Shape;208;p33"/>
          <p:cNvGrpSpPr/>
          <p:nvPr/>
        </p:nvGrpSpPr>
        <p:grpSpPr>
          <a:xfrm>
            <a:off x="3426480" y="2326680"/>
            <a:ext cx="2391480" cy="672120"/>
            <a:chOff x="3426480" y="2326680"/>
            <a:chExt cx="2391480" cy="672120"/>
          </a:xfrm>
        </p:grpSpPr>
        <p:sp>
          <p:nvSpPr>
            <p:cNvPr id="114" name="Google Shape;209;p33"/>
            <p:cNvSpPr/>
            <p:nvPr/>
          </p:nvSpPr>
          <p:spPr>
            <a:xfrm>
              <a:off x="3426480" y="2721600"/>
              <a:ext cx="629280" cy="2772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ca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Google Shape;210;p33"/>
            <p:cNvSpPr/>
            <p:nvPr/>
          </p:nvSpPr>
          <p:spPr>
            <a:xfrm>
              <a:off x="5003640" y="2326680"/>
              <a:ext cx="814320" cy="2772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ca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Equilibrium points: attractors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11760" y="1234080"/>
            <a:ext cx="852012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We noticed that all solutions tend</a:t>
            </a:r>
            <a:br>
              <a:rPr sz="1800"/>
            </a:b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to the value </a:t>
            </a:r>
            <a:r>
              <a:rPr b="0" i="1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This is called a point </a:t>
            </a:r>
            <a:r>
              <a:rPr b="1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attractor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, or</a:t>
            </a:r>
            <a:br>
              <a:rPr sz="1800"/>
            </a:b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stable fixed point, or stable equilibrium.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Fixed points are the ones where the derivative is zero, and so</a:t>
            </a:r>
            <a:br>
              <a:rPr sz="1800"/>
            </a:b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the state does not change in time</a:t>
            </a: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Google Shape;217;p34"/>
          <p:cNvCxnSpPr/>
          <p:nvPr/>
        </p:nvCxnSpPr>
        <p:spPr>
          <a:xfrm>
            <a:off x="1757880" y="4280760"/>
            <a:ext cx="563400" cy="360"/>
          </a:xfrm>
          <a:prstGeom prst="straightConnector1">
            <a:avLst/>
          </a:prstGeom>
          <a:ln w="28575">
            <a:solidFill>
              <a:srgbClr val="f8e71c"/>
            </a:solidFill>
            <a:round/>
            <a:tailEnd len="med" type="triangle" w="med"/>
          </a:ln>
        </p:spPr>
      </p:cxnSp>
      <p:sp>
        <p:nvSpPr>
          <p:cNvPr id="119" name="Google Shape;218;p34"/>
          <p:cNvSpPr/>
          <p:nvPr/>
        </p:nvSpPr>
        <p:spPr>
          <a:xfrm>
            <a:off x="7512840" y="3911400"/>
            <a:ext cx="1520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Stable fixed point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219;p34" descr=""/>
          <p:cNvPicPr/>
          <p:nvPr/>
        </p:nvPicPr>
        <p:blipFill>
          <a:blip r:embed="rId1"/>
          <a:stretch/>
        </p:blipFill>
        <p:spPr>
          <a:xfrm>
            <a:off x="4332960" y="444960"/>
            <a:ext cx="4614120" cy="177876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220;p34" descr=""/>
          <p:cNvPicPr/>
          <p:nvPr/>
        </p:nvPicPr>
        <p:blipFill>
          <a:blip r:embed="rId2"/>
          <a:stretch/>
        </p:blipFill>
        <p:spPr>
          <a:xfrm>
            <a:off x="358560" y="3674880"/>
            <a:ext cx="1391040" cy="121140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221;p34" descr=""/>
          <p:cNvPicPr/>
          <p:nvPr/>
        </p:nvPicPr>
        <p:blipFill>
          <a:blip r:embed="rId3"/>
          <a:stretch/>
        </p:blipFill>
        <p:spPr>
          <a:xfrm>
            <a:off x="2489400" y="3973680"/>
            <a:ext cx="2251800" cy="614880"/>
          </a:xfrm>
          <a:prstGeom prst="rect">
            <a:avLst/>
          </a:prstGeom>
          <a:ln w="0">
            <a:noFill/>
          </a:ln>
        </p:spPr>
      </p:pic>
      <p:cxnSp>
        <p:nvCxnSpPr>
          <p:cNvPr id="123" name="Google Shape;222;p34"/>
          <p:cNvCxnSpPr/>
          <p:nvPr/>
        </p:nvCxnSpPr>
        <p:spPr>
          <a:xfrm>
            <a:off x="5120280" y="4280760"/>
            <a:ext cx="563400" cy="360"/>
          </a:xfrm>
          <a:prstGeom prst="straightConnector1">
            <a:avLst/>
          </a:prstGeom>
          <a:ln w="28575">
            <a:solidFill>
              <a:srgbClr val="f8e71c"/>
            </a:solidFill>
            <a:round/>
            <a:tailEnd len="med" type="triangle" w="med"/>
          </a:ln>
        </p:spPr>
      </p:cxnSp>
      <p:pic>
        <p:nvPicPr>
          <p:cNvPr id="124" name="Google Shape;223;p34" descr=""/>
          <p:cNvPicPr/>
          <p:nvPr/>
        </p:nvPicPr>
        <p:blipFill>
          <a:blip r:embed="rId4"/>
          <a:stretch/>
        </p:blipFill>
        <p:spPr>
          <a:xfrm>
            <a:off x="5814000" y="3953520"/>
            <a:ext cx="1269720" cy="65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Attractor network models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234080"/>
            <a:ext cx="399960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Excitatory </a:t>
            </a: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feedback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Inhibitory-excitatory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Double-well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attractor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Ring attractor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311720" y="1234080"/>
            <a:ext cx="487296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Slower dynamics: memory, integration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Inhibition stabilization: memory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Selective memory, decision making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Continuous memory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8" name="Google Shape;231;p35"/>
          <p:cNvCxnSpPr/>
          <p:nvPr/>
        </p:nvCxnSpPr>
        <p:spPr>
          <a:xfrm>
            <a:off x="4113000" y="2423520"/>
            <a:ext cx="3279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29" name="Google Shape;232;p35"/>
          <p:cNvCxnSpPr/>
          <p:nvPr/>
        </p:nvCxnSpPr>
        <p:spPr>
          <a:xfrm>
            <a:off x="4133160" y="2748600"/>
            <a:ext cx="3279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0" name="Google Shape;233;p35"/>
          <p:cNvCxnSpPr/>
          <p:nvPr/>
        </p:nvCxnSpPr>
        <p:spPr>
          <a:xfrm flipV="1">
            <a:off x="3358440" y="3081600"/>
            <a:ext cx="1082160" cy="54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1" name="Google Shape;234;p35"/>
          <p:cNvCxnSpPr/>
          <p:nvPr/>
        </p:nvCxnSpPr>
        <p:spPr>
          <a:xfrm>
            <a:off x="3423240" y="3423240"/>
            <a:ext cx="993600" cy="684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239;p36" descr=""/>
          <p:cNvPicPr/>
          <p:nvPr/>
        </p:nvPicPr>
        <p:blipFill>
          <a:blip r:embed="rId1"/>
          <a:stretch/>
        </p:blipFill>
        <p:spPr>
          <a:xfrm>
            <a:off x="0" y="924120"/>
            <a:ext cx="2965680" cy="179136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 feedback network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2571840"/>
            <a:ext cx="8673120" cy="19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The simplest network model is a neuron/population that excites itself.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This auto-excitation is a fundamental mechanism in attractor network function. 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It effectively slows down the dynamics.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242;p36" descr=""/>
          <p:cNvPicPr/>
          <p:nvPr/>
        </p:nvPicPr>
        <p:blipFill>
          <a:blip r:embed="rId2"/>
          <a:stretch/>
        </p:blipFill>
        <p:spPr>
          <a:xfrm>
            <a:off x="2819520" y="1133640"/>
            <a:ext cx="5638320" cy="105840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243;p36"/>
          <p:cNvSpPr/>
          <p:nvPr/>
        </p:nvSpPr>
        <p:spPr>
          <a:xfrm>
            <a:off x="6248520" y="1448640"/>
            <a:ext cx="992160" cy="572400"/>
          </a:xfrm>
          <a:prstGeom prst="rect">
            <a:avLst/>
          </a:prstGeom>
          <a:noFill/>
          <a:ln w="28575">
            <a:solidFill>
              <a:srgbClr val="01afd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244;p36" descr=""/>
          <p:cNvPicPr/>
          <p:nvPr/>
        </p:nvPicPr>
        <p:blipFill>
          <a:blip r:embed="rId3"/>
          <a:stretch/>
        </p:blipFill>
        <p:spPr>
          <a:xfrm>
            <a:off x="311760" y="4071960"/>
            <a:ext cx="2548800" cy="1020240"/>
          </a:xfrm>
          <a:prstGeom prst="rect">
            <a:avLst/>
          </a:prstGeom>
          <a:ln w="0">
            <a:noFill/>
          </a:ln>
        </p:spPr>
      </p:pic>
      <p:sp>
        <p:nvSpPr>
          <p:cNvPr id="138" name="Google Shape;245;p36"/>
          <p:cNvSpPr/>
          <p:nvPr/>
        </p:nvSpPr>
        <p:spPr>
          <a:xfrm>
            <a:off x="1185480" y="3761640"/>
            <a:ext cx="1340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ourier New"/>
                <a:ea typeface="Courier New"/>
              </a:rPr>
              <a:t>α = 0.1</a:t>
            </a:r>
            <a:endParaRPr b="0" lang="ca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246;p36"/>
          <p:cNvSpPr/>
          <p:nvPr/>
        </p:nvSpPr>
        <p:spPr>
          <a:xfrm>
            <a:off x="1693800" y="2021040"/>
            <a:ext cx="43092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500" spc="-1" strike="noStrike">
                <a:solidFill>
                  <a:schemeClr val="dk2"/>
                </a:solidFill>
                <a:latin typeface="Courier New"/>
                <a:ea typeface="Courier New"/>
              </a:rPr>
              <a:t>α</a:t>
            </a:r>
            <a:endParaRPr b="0" lang="ca-E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247;p36" descr=""/>
          <p:cNvPicPr/>
          <p:nvPr/>
        </p:nvPicPr>
        <p:blipFill>
          <a:blip r:embed="rId4"/>
          <a:stretch/>
        </p:blipFill>
        <p:spPr>
          <a:xfrm>
            <a:off x="3022560" y="4071960"/>
            <a:ext cx="2644200" cy="1020240"/>
          </a:xfrm>
          <a:prstGeom prst="rect">
            <a:avLst/>
          </a:prstGeom>
          <a:ln w="0">
            <a:noFill/>
          </a:ln>
        </p:spPr>
      </p:pic>
      <p:sp>
        <p:nvSpPr>
          <p:cNvPr id="141" name="Google Shape;248;p36"/>
          <p:cNvSpPr/>
          <p:nvPr/>
        </p:nvSpPr>
        <p:spPr>
          <a:xfrm>
            <a:off x="4007520" y="3761640"/>
            <a:ext cx="1340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ourier New"/>
                <a:ea typeface="Courier New"/>
              </a:rPr>
              <a:t>α = 0.9</a:t>
            </a:r>
            <a:endParaRPr b="0" lang="ca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249;p36" descr=""/>
          <p:cNvPicPr/>
          <p:nvPr/>
        </p:nvPicPr>
        <p:blipFill>
          <a:blip r:embed="rId5"/>
          <a:stretch/>
        </p:blipFill>
        <p:spPr>
          <a:xfrm>
            <a:off x="5754600" y="4071240"/>
            <a:ext cx="2760480" cy="1020240"/>
          </a:xfrm>
          <a:prstGeom prst="rect">
            <a:avLst/>
          </a:prstGeom>
          <a:ln w="0">
            <a:noFill/>
          </a:ln>
        </p:spPr>
      </p:pic>
      <p:sp>
        <p:nvSpPr>
          <p:cNvPr id="143" name="Google Shape;250;p36"/>
          <p:cNvSpPr/>
          <p:nvPr/>
        </p:nvSpPr>
        <p:spPr>
          <a:xfrm>
            <a:off x="6827040" y="3761640"/>
            <a:ext cx="1340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ourier New"/>
                <a:ea typeface="Courier New"/>
              </a:rPr>
              <a:t>α = 0.999</a:t>
            </a:r>
            <a:endParaRPr b="0" lang="ca-E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255;p37" descr=""/>
          <p:cNvPicPr/>
          <p:nvPr/>
        </p:nvPicPr>
        <p:blipFill>
          <a:blip r:embed="rId1"/>
          <a:stretch/>
        </p:blipFill>
        <p:spPr>
          <a:xfrm>
            <a:off x="0" y="924120"/>
            <a:ext cx="2965680" cy="179136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 feedback network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2571840"/>
            <a:ext cx="8641080" cy="19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The simplest network model is a neuron/population that excites itself.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This auto-excitation is a fundamental mechanism in attractor network function. 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It effectively slows down the dynamics. BUT it is highly unstable!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58;p37" descr=""/>
          <p:cNvPicPr/>
          <p:nvPr/>
        </p:nvPicPr>
        <p:blipFill>
          <a:blip r:embed="rId2"/>
          <a:stretch/>
        </p:blipFill>
        <p:spPr>
          <a:xfrm>
            <a:off x="2819520" y="1133640"/>
            <a:ext cx="5638320" cy="105840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259;p37"/>
          <p:cNvSpPr/>
          <p:nvPr/>
        </p:nvSpPr>
        <p:spPr>
          <a:xfrm>
            <a:off x="6248520" y="1448640"/>
            <a:ext cx="992160" cy="572400"/>
          </a:xfrm>
          <a:prstGeom prst="rect">
            <a:avLst/>
          </a:prstGeom>
          <a:noFill/>
          <a:ln w="28575">
            <a:solidFill>
              <a:srgbClr val="01afd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60;p37"/>
          <p:cNvSpPr/>
          <p:nvPr/>
        </p:nvSpPr>
        <p:spPr>
          <a:xfrm>
            <a:off x="1693800" y="2021040"/>
            <a:ext cx="43092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500" spc="-1" strike="noStrike">
                <a:solidFill>
                  <a:schemeClr val="dk2"/>
                </a:solidFill>
                <a:latin typeface="Courier New"/>
                <a:ea typeface="Courier New"/>
              </a:rPr>
              <a:t>α</a:t>
            </a:r>
            <a:endParaRPr b="0" lang="ca-E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61;p37"/>
          <p:cNvSpPr/>
          <p:nvPr/>
        </p:nvSpPr>
        <p:spPr>
          <a:xfrm>
            <a:off x="5479560" y="3771000"/>
            <a:ext cx="1340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ourier New"/>
                <a:ea typeface="Courier New"/>
              </a:rPr>
              <a:t>α = 1.02</a:t>
            </a:r>
            <a:endParaRPr b="0" lang="ca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oogle Shape;262;p37" descr=""/>
          <p:cNvPicPr/>
          <p:nvPr/>
        </p:nvPicPr>
        <p:blipFill>
          <a:blip r:embed="rId3"/>
          <a:stretch/>
        </p:blipFill>
        <p:spPr>
          <a:xfrm>
            <a:off x="1258920" y="4071240"/>
            <a:ext cx="2760480" cy="102024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263;p37"/>
          <p:cNvSpPr/>
          <p:nvPr/>
        </p:nvSpPr>
        <p:spPr>
          <a:xfrm>
            <a:off x="2331360" y="3761640"/>
            <a:ext cx="1340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ourier New"/>
                <a:ea typeface="Courier New"/>
              </a:rPr>
              <a:t>α = 0.999</a:t>
            </a:r>
            <a:endParaRPr b="0" lang="ca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264;p37" descr=""/>
          <p:cNvPicPr/>
          <p:nvPr/>
        </p:nvPicPr>
        <p:blipFill>
          <a:blip r:embed="rId4"/>
          <a:stretch/>
        </p:blipFill>
        <p:spPr>
          <a:xfrm>
            <a:off x="4646520" y="4085280"/>
            <a:ext cx="2593080" cy="10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269;p38" descr=""/>
          <p:cNvPicPr/>
          <p:nvPr/>
        </p:nvPicPr>
        <p:blipFill>
          <a:blip r:embed="rId1"/>
          <a:stretch/>
        </p:blipFill>
        <p:spPr>
          <a:xfrm>
            <a:off x="1569240" y="3347280"/>
            <a:ext cx="5829840" cy="150948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Excitatory-inhibitory networks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271;p38" descr=""/>
          <p:cNvPicPr/>
          <p:nvPr/>
        </p:nvPicPr>
        <p:blipFill>
          <a:blip r:embed="rId2"/>
          <a:stretch/>
        </p:blipFill>
        <p:spPr>
          <a:xfrm>
            <a:off x="152280" y="1170000"/>
            <a:ext cx="4208040" cy="2260440"/>
          </a:xfrm>
          <a:prstGeom prst="rect">
            <a:avLst/>
          </a:prstGeom>
          <a:ln w="0">
            <a:noFill/>
          </a:ln>
        </p:spPr>
      </p:pic>
      <p:grpSp>
        <p:nvGrpSpPr>
          <p:cNvPr id="157" name="Google Shape;272;p38"/>
          <p:cNvGrpSpPr/>
          <p:nvPr/>
        </p:nvGrpSpPr>
        <p:grpSpPr>
          <a:xfrm>
            <a:off x="5010120" y="1157760"/>
            <a:ext cx="3821760" cy="2240640"/>
            <a:chOff x="5010120" y="1157760"/>
            <a:chExt cx="3821760" cy="2240640"/>
          </a:xfrm>
        </p:grpSpPr>
        <p:pic>
          <p:nvPicPr>
            <p:cNvPr id="158" name="Google Shape;273;p38" descr=""/>
            <p:cNvPicPr/>
            <p:nvPr/>
          </p:nvPicPr>
          <p:blipFill>
            <a:blip r:embed="rId3"/>
            <a:stretch/>
          </p:blipFill>
          <p:spPr>
            <a:xfrm>
              <a:off x="5287320" y="1541880"/>
              <a:ext cx="3267000" cy="185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Google Shape;274;p38"/>
            <p:cNvSpPr/>
            <p:nvPr/>
          </p:nvSpPr>
          <p:spPr>
            <a:xfrm>
              <a:off x="5010120" y="219456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a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0" name="Google Shape;275;p38"/>
            <p:cNvSpPr/>
            <p:nvPr/>
          </p:nvSpPr>
          <p:spPr>
            <a:xfrm>
              <a:off x="6886800" y="160452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c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1" name="Google Shape;276;p38"/>
            <p:cNvSpPr/>
            <p:nvPr/>
          </p:nvSpPr>
          <p:spPr>
            <a:xfrm>
              <a:off x="8532360" y="217836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d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Google Shape;277;p38"/>
            <p:cNvSpPr/>
            <p:nvPr/>
          </p:nvSpPr>
          <p:spPr>
            <a:xfrm>
              <a:off x="6886800" y="280908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b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3" name="Google Shape;278;p38"/>
            <p:cNvSpPr/>
            <p:nvPr/>
          </p:nvSpPr>
          <p:spPr>
            <a:xfrm>
              <a:off x="6197040" y="115776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i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Google Shape;279;p38"/>
            <p:cNvSpPr/>
            <p:nvPr/>
          </p:nvSpPr>
          <p:spPr>
            <a:xfrm>
              <a:off x="7565040" y="1255680"/>
              <a:ext cx="2995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800" spc="-1" strike="noStrike">
                  <a:solidFill>
                    <a:schemeClr val="dk2"/>
                  </a:solidFill>
                  <a:latin typeface="Playfair Display"/>
                  <a:ea typeface="Playfair Display"/>
                </a:rPr>
                <a:t>i</a:t>
              </a:r>
              <a:endParaRPr b="0" lang="ca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5" name="Google Shape;280;p38"/>
          <p:cNvSpPr/>
          <p:nvPr/>
        </p:nvSpPr>
        <p:spPr>
          <a:xfrm>
            <a:off x="6549120" y="4731840"/>
            <a:ext cx="33462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Wilson and Cowan 1972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7691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Excitatory-inhibitory networks: inhibition stabilized networks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86;p39" descr=""/>
          <p:cNvPicPr/>
          <p:nvPr/>
        </p:nvPicPr>
        <p:blipFill>
          <a:blip r:embed="rId1"/>
          <a:stretch/>
        </p:blipFill>
        <p:spPr>
          <a:xfrm>
            <a:off x="64440" y="1457640"/>
            <a:ext cx="3024360" cy="239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7691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Excitatory-inhibitory networks: inhibition stabilized networks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Google Shape;292;p40" descr=""/>
          <p:cNvPicPr/>
          <p:nvPr/>
        </p:nvPicPr>
        <p:blipFill>
          <a:blip r:embed="rId1"/>
          <a:stretch/>
        </p:blipFill>
        <p:spPr>
          <a:xfrm>
            <a:off x="64440" y="1457640"/>
            <a:ext cx="3024360" cy="2395440"/>
          </a:xfrm>
          <a:prstGeom prst="rect">
            <a:avLst/>
          </a:prstGeom>
          <a:ln w="0">
            <a:noFill/>
          </a:ln>
        </p:spPr>
      </p:pic>
      <p:pic>
        <p:nvPicPr>
          <p:cNvPr id="170" name="Google Shape;293;p40" descr=""/>
          <p:cNvPicPr/>
          <p:nvPr/>
        </p:nvPicPr>
        <p:blipFill>
          <a:blip r:embed="rId2"/>
          <a:stretch/>
        </p:blipFill>
        <p:spPr>
          <a:xfrm>
            <a:off x="3089160" y="1445400"/>
            <a:ext cx="3024360" cy="248184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94;p40"/>
          <p:cNvSpPr/>
          <p:nvPr/>
        </p:nvSpPr>
        <p:spPr>
          <a:xfrm>
            <a:off x="4185000" y="3925440"/>
            <a:ext cx="4600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Ozeki et al. Neuron 2009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7691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Excitatory-inhibitory networks: inhibition stabilized networks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300;p41" descr=""/>
          <p:cNvPicPr/>
          <p:nvPr/>
        </p:nvPicPr>
        <p:blipFill>
          <a:blip r:embed="rId1"/>
          <a:stretch/>
        </p:blipFill>
        <p:spPr>
          <a:xfrm>
            <a:off x="6266160" y="1601640"/>
            <a:ext cx="2746080" cy="190404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301;p41"/>
          <p:cNvSpPr/>
          <p:nvPr/>
        </p:nvSpPr>
        <p:spPr>
          <a:xfrm>
            <a:off x="7076880" y="3556080"/>
            <a:ext cx="2659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Sanzeni et al. ELife 2020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302;p41" descr=""/>
          <p:cNvPicPr/>
          <p:nvPr/>
        </p:nvPicPr>
        <p:blipFill>
          <a:blip r:embed="rId2"/>
          <a:stretch/>
        </p:blipFill>
        <p:spPr>
          <a:xfrm>
            <a:off x="64440" y="1457640"/>
            <a:ext cx="3024360" cy="239544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303;p41" descr=""/>
          <p:cNvPicPr/>
          <p:nvPr/>
        </p:nvPicPr>
        <p:blipFill>
          <a:blip r:embed="rId3"/>
          <a:stretch/>
        </p:blipFill>
        <p:spPr>
          <a:xfrm>
            <a:off x="3089160" y="1445400"/>
            <a:ext cx="3024360" cy="248184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304;p41"/>
          <p:cNvSpPr/>
          <p:nvPr/>
        </p:nvSpPr>
        <p:spPr>
          <a:xfrm>
            <a:off x="4185000" y="3925440"/>
            <a:ext cx="4600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Ozeki et al. Neuron 2009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 general note on models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1;p15" descr=""/>
          <p:cNvPicPr/>
          <p:nvPr/>
        </p:nvPicPr>
        <p:blipFill>
          <a:blip r:embed="rId1"/>
          <a:stretch/>
        </p:blipFill>
        <p:spPr>
          <a:xfrm>
            <a:off x="-9360" y="1186200"/>
            <a:ext cx="6518520" cy="3820680"/>
          </a:xfrm>
          <a:prstGeom prst="rect">
            <a:avLst/>
          </a:prstGeom>
          <a:ln w="0">
            <a:noFill/>
          </a:ln>
        </p:spPr>
      </p:pic>
      <p:grpSp>
        <p:nvGrpSpPr>
          <p:cNvPr id="49" name="Google Shape;72;p15"/>
          <p:cNvGrpSpPr/>
          <p:nvPr/>
        </p:nvGrpSpPr>
        <p:grpSpPr>
          <a:xfrm>
            <a:off x="6137640" y="1250640"/>
            <a:ext cx="3042720" cy="3984840"/>
            <a:chOff x="6137640" y="1250640"/>
            <a:chExt cx="3042720" cy="3984840"/>
          </a:xfrm>
        </p:grpSpPr>
        <p:pic>
          <p:nvPicPr>
            <p:cNvPr id="50" name="Google Shape;73;p15" descr=""/>
            <p:cNvPicPr/>
            <p:nvPr/>
          </p:nvPicPr>
          <p:blipFill>
            <a:blip r:embed="rId2"/>
            <a:srcRect l="0" t="0" r="69939" b="0"/>
            <a:stretch/>
          </p:blipFill>
          <p:spPr>
            <a:xfrm>
              <a:off x="6357240" y="1414800"/>
              <a:ext cx="2482920" cy="382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" name="Google Shape;74;p15" descr=""/>
            <p:cNvPicPr/>
            <p:nvPr/>
          </p:nvPicPr>
          <p:blipFill>
            <a:blip r:embed="rId3"/>
            <a:srcRect l="31781" t="0" r="31386" b="87053"/>
            <a:stretch/>
          </p:blipFill>
          <p:spPr>
            <a:xfrm>
              <a:off x="6137640" y="1250640"/>
              <a:ext cx="3042720" cy="4939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310;p42" descr=""/>
          <p:cNvPicPr/>
          <p:nvPr/>
        </p:nvPicPr>
        <p:blipFill>
          <a:blip r:embed="rId1"/>
          <a:stretch/>
        </p:blipFill>
        <p:spPr>
          <a:xfrm>
            <a:off x="96480" y="1529640"/>
            <a:ext cx="3498120" cy="266688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311;p42" descr=""/>
          <p:cNvPicPr/>
          <p:nvPr/>
        </p:nvPicPr>
        <p:blipFill>
          <a:blip r:embed="rId2"/>
          <a:stretch/>
        </p:blipFill>
        <p:spPr>
          <a:xfrm>
            <a:off x="3776040" y="1580760"/>
            <a:ext cx="5152680" cy="128988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312;p42" descr=""/>
          <p:cNvPicPr/>
          <p:nvPr/>
        </p:nvPicPr>
        <p:blipFill>
          <a:blip r:embed="rId3"/>
          <a:stretch/>
        </p:blipFill>
        <p:spPr>
          <a:xfrm>
            <a:off x="3776040" y="3518640"/>
            <a:ext cx="1908720" cy="57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selective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318;p43" descr=""/>
          <p:cNvPicPr/>
          <p:nvPr/>
        </p:nvPicPr>
        <p:blipFill>
          <a:blip r:embed="rId1"/>
          <a:stretch/>
        </p:blipFill>
        <p:spPr>
          <a:xfrm>
            <a:off x="743400" y="1441800"/>
            <a:ext cx="3051720" cy="23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selective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oogle Shape;324;p44" descr=""/>
          <p:cNvPicPr/>
          <p:nvPr/>
        </p:nvPicPr>
        <p:blipFill>
          <a:blip r:embed="rId1"/>
          <a:stretch/>
        </p:blipFill>
        <p:spPr>
          <a:xfrm>
            <a:off x="743400" y="1441800"/>
            <a:ext cx="3051720" cy="237132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325;p44" descr=""/>
          <p:cNvPicPr/>
          <p:nvPr/>
        </p:nvPicPr>
        <p:blipFill>
          <a:blip r:embed="rId2"/>
          <a:stretch/>
        </p:blipFill>
        <p:spPr>
          <a:xfrm>
            <a:off x="4491000" y="1278720"/>
            <a:ext cx="3918600" cy="269784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326;p44"/>
          <p:cNvSpPr/>
          <p:nvPr/>
        </p:nvSpPr>
        <p:spPr>
          <a:xfrm>
            <a:off x="5997960" y="4283280"/>
            <a:ext cx="413712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 u="sng">
                <a:solidFill>
                  <a:schemeClr val="hlink"/>
                </a:solidFill>
                <a:uFillTx/>
                <a:latin typeface="Playfair Display"/>
                <a:ea typeface="Playfair Display"/>
                <a:hlinkClick r:id="rId3"/>
              </a:rPr>
              <a:t>Oña-Jodar et al. bioRxiv 2024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selective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Google Shape;332;p45" descr=""/>
          <p:cNvPicPr/>
          <p:nvPr/>
        </p:nvPicPr>
        <p:blipFill>
          <a:blip r:embed="rId1"/>
          <a:stretch/>
        </p:blipFill>
        <p:spPr>
          <a:xfrm>
            <a:off x="743400" y="1441800"/>
            <a:ext cx="3051720" cy="2371320"/>
          </a:xfrm>
          <a:prstGeom prst="rect">
            <a:avLst/>
          </a:prstGeom>
          <a:ln w="0">
            <a:noFill/>
          </a:ln>
        </p:spPr>
      </p:pic>
      <p:pic>
        <p:nvPicPr>
          <p:cNvPr id="190" name="Google Shape;333;p45" descr=""/>
          <p:cNvPicPr/>
          <p:nvPr/>
        </p:nvPicPr>
        <p:blipFill>
          <a:blip r:embed="rId2"/>
          <a:stretch/>
        </p:blipFill>
        <p:spPr>
          <a:xfrm>
            <a:off x="4826520" y="1122120"/>
            <a:ext cx="3479400" cy="316044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334;p45"/>
          <p:cNvSpPr/>
          <p:nvPr/>
        </p:nvSpPr>
        <p:spPr>
          <a:xfrm>
            <a:off x="5997960" y="4283280"/>
            <a:ext cx="413712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 u="sng">
                <a:solidFill>
                  <a:schemeClr val="hlink"/>
                </a:solidFill>
                <a:uFillTx/>
                <a:latin typeface="Playfair Display"/>
                <a:ea typeface="Playfair Display"/>
                <a:hlinkClick r:id="rId3"/>
              </a:rPr>
              <a:t>Oña-Jodar et al. bioRxiv 2024</a:t>
            </a:r>
            <a:endParaRPr b="0" lang="ca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decision making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Google Shape;340;p46" descr=""/>
          <p:cNvPicPr/>
          <p:nvPr/>
        </p:nvPicPr>
        <p:blipFill>
          <a:blip r:embed="rId1"/>
          <a:stretch/>
        </p:blipFill>
        <p:spPr>
          <a:xfrm>
            <a:off x="311760" y="1433520"/>
            <a:ext cx="3569040" cy="276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decision making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346;p47" descr=""/>
          <p:cNvPicPr/>
          <p:nvPr/>
        </p:nvPicPr>
        <p:blipFill>
          <a:blip r:embed="rId1"/>
          <a:stretch/>
        </p:blipFill>
        <p:spPr>
          <a:xfrm>
            <a:off x="311760" y="1433520"/>
            <a:ext cx="3569040" cy="276084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347;p47" descr=""/>
          <p:cNvPicPr/>
          <p:nvPr/>
        </p:nvPicPr>
        <p:blipFill>
          <a:blip r:embed="rId2"/>
          <a:stretch/>
        </p:blipFill>
        <p:spPr>
          <a:xfrm>
            <a:off x="5247720" y="2255760"/>
            <a:ext cx="3062880" cy="198864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348;p47" descr=""/>
          <p:cNvPicPr/>
          <p:nvPr/>
        </p:nvPicPr>
        <p:blipFill>
          <a:blip r:embed="rId3"/>
          <a:stretch/>
        </p:blipFill>
        <p:spPr>
          <a:xfrm>
            <a:off x="6071400" y="783000"/>
            <a:ext cx="1752120" cy="1470240"/>
          </a:xfrm>
          <a:prstGeom prst="rect">
            <a:avLst/>
          </a:prstGeom>
          <a:ln w="0">
            <a:noFill/>
          </a:ln>
        </p:spPr>
      </p:pic>
      <p:sp>
        <p:nvSpPr>
          <p:cNvPr id="198" name="Google Shape;349;p47"/>
          <p:cNvSpPr/>
          <p:nvPr/>
        </p:nvSpPr>
        <p:spPr>
          <a:xfrm>
            <a:off x="5608800" y="4170240"/>
            <a:ext cx="284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-1000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-500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   0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350;p47"/>
          <p:cNvSpPr/>
          <p:nvPr/>
        </p:nvSpPr>
        <p:spPr>
          <a:xfrm>
            <a:off x="5338800" y="4460760"/>
            <a:ext cx="30628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Time from response (s)</a:t>
            </a:r>
            <a:endParaRPr b="0" lang="ca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351;p47"/>
          <p:cNvSpPr/>
          <p:nvPr/>
        </p:nvSpPr>
        <p:spPr>
          <a:xfrm>
            <a:off x="2638440" y="4539600"/>
            <a:ext cx="31698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1400" spc="-1" strike="noStrike">
                <a:solidFill>
                  <a:srgbClr val="7f7f7f"/>
                </a:solidFill>
                <a:latin typeface="Calibri"/>
                <a:ea typeface="Calibri"/>
              </a:rPr>
              <a:t>Newsome et al., 1989; Britten et al 1996;  Shadlen et al 1996; Zohary et al 1994</a:t>
            </a: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decision making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Google Shape;357;p48" descr=""/>
          <p:cNvPicPr/>
          <p:nvPr/>
        </p:nvPicPr>
        <p:blipFill>
          <a:blip r:embed="rId1"/>
          <a:stretch/>
        </p:blipFill>
        <p:spPr>
          <a:xfrm>
            <a:off x="311760" y="1433520"/>
            <a:ext cx="3569040" cy="276084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358;p48" descr=""/>
          <p:cNvPicPr/>
          <p:nvPr/>
        </p:nvPicPr>
        <p:blipFill>
          <a:blip r:embed="rId2"/>
          <a:stretch/>
        </p:blipFill>
        <p:spPr>
          <a:xfrm>
            <a:off x="4688640" y="1433520"/>
            <a:ext cx="3832920" cy="29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decision making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Google Shape;364;p49" descr=""/>
          <p:cNvPicPr/>
          <p:nvPr/>
        </p:nvPicPr>
        <p:blipFill>
          <a:blip r:embed="rId1"/>
          <a:stretch/>
        </p:blipFill>
        <p:spPr>
          <a:xfrm>
            <a:off x="311760" y="1433520"/>
            <a:ext cx="3569040" cy="276084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65;p49" descr=""/>
          <p:cNvPicPr/>
          <p:nvPr/>
        </p:nvPicPr>
        <p:blipFill>
          <a:blip r:embed="rId2"/>
          <a:stretch/>
        </p:blipFill>
        <p:spPr>
          <a:xfrm>
            <a:off x="4688640" y="1433520"/>
            <a:ext cx="3832920" cy="296784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366;p49" descr=""/>
          <p:cNvPicPr/>
          <p:nvPr/>
        </p:nvPicPr>
        <p:blipFill>
          <a:blip r:embed="rId3"/>
          <a:stretch/>
        </p:blipFill>
        <p:spPr>
          <a:xfrm>
            <a:off x="4668120" y="1419480"/>
            <a:ext cx="3980880" cy="28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Double-well attractor model: decision making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Google Shape;372;p50" descr=""/>
          <p:cNvPicPr/>
          <p:nvPr/>
        </p:nvPicPr>
        <p:blipFill>
          <a:blip r:embed="rId1"/>
          <a:stretch/>
        </p:blipFill>
        <p:spPr>
          <a:xfrm>
            <a:off x="311760" y="1433520"/>
            <a:ext cx="3569040" cy="276084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73;p50" descr=""/>
          <p:cNvPicPr/>
          <p:nvPr/>
        </p:nvPicPr>
        <p:blipFill>
          <a:blip r:embed="rId2"/>
          <a:stretch/>
        </p:blipFill>
        <p:spPr>
          <a:xfrm>
            <a:off x="4688640" y="1433520"/>
            <a:ext cx="3832920" cy="2967840"/>
          </a:xfrm>
          <a:prstGeom prst="rect">
            <a:avLst/>
          </a:prstGeom>
          <a:ln w="0">
            <a:noFill/>
          </a:ln>
        </p:spPr>
      </p:pic>
      <p:pic>
        <p:nvPicPr>
          <p:cNvPr id="211" name="Google Shape;374;p50" descr=""/>
          <p:cNvPicPr/>
          <p:nvPr/>
        </p:nvPicPr>
        <p:blipFill>
          <a:blip r:embed="rId3"/>
          <a:stretch/>
        </p:blipFill>
        <p:spPr>
          <a:xfrm>
            <a:off x="4668120" y="1419480"/>
            <a:ext cx="3980880" cy="287064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375;p50" descr=""/>
          <p:cNvPicPr/>
          <p:nvPr/>
        </p:nvPicPr>
        <p:blipFill>
          <a:blip r:embed="rId4"/>
          <a:stretch/>
        </p:blipFill>
        <p:spPr>
          <a:xfrm>
            <a:off x="3074760" y="3073320"/>
            <a:ext cx="2595600" cy="19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Ring attractor model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381;p51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2538720" cy="251352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382;p51" descr=""/>
          <p:cNvPicPr/>
          <p:nvPr/>
        </p:nvPicPr>
        <p:blipFill>
          <a:blip r:embed="rId2"/>
          <a:stretch/>
        </p:blipFill>
        <p:spPr>
          <a:xfrm>
            <a:off x="2701080" y="1753200"/>
            <a:ext cx="3102120" cy="2457360"/>
          </a:xfrm>
          <a:prstGeom prst="rect">
            <a:avLst/>
          </a:prstGeom>
          <a:ln w="0">
            <a:noFill/>
          </a:ln>
        </p:spPr>
      </p:pic>
      <p:sp>
        <p:nvSpPr>
          <p:cNvPr id="216" name="Google Shape;383;p51"/>
          <p:cNvSpPr/>
          <p:nvPr/>
        </p:nvSpPr>
        <p:spPr>
          <a:xfrm>
            <a:off x="3067920" y="1321560"/>
            <a:ext cx="24436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Connectivity matrix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 general note on models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Google Shape;80;p16" descr=""/>
          <p:cNvPicPr/>
          <p:nvPr/>
        </p:nvPicPr>
        <p:blipFill>
          <a:blip r:embed="rId1"/>
          <a:stretch/>
        </p:blipFill>
        <p:spPr>
          <a:xfrm>
            <a:off x="1638000" y="1170000"/>
            <a:ext cx="572436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Ring attractor model: parametric working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oogle Shape;389;p52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2538720" cy="251352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390;p52" descr=""/>
          <p:cNvPicPr/>
          <p:nvPr/>
        </p:nvPicPr>
        <p:blipFill>
          <a:blip r:embed="rId2"/>
          <a:stretch/>
        </p:blipFill>
        <p:spPr>
          <a:xfrm>
            <a:off x="2701080" y="1753200"/>
            <a:ext cx="3102120" cy="245736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391;p52"/>
          <p:cNvSpPr/>
          <p:nvPr/>
        </p:nvSpPr>
        <p:spPr>
          <a:xfrm>
            <a:off x="3067920" y="1321560"/>
            <a:ext cx="24436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Connectivity matrix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Google Shape;392;p52" descr=""/>
          <p:cNvPicPr/>
          <p:nvPr/>
        </p:nvPicPr>
        <p:blipFill>
          <a:blip r:embed="rId3"/>
          <a:stretch/>
        </p:blipFill>
        <p:spPr>
          <a:xfrm>
            <a:off x="5879880" y="1706400"/>
            <a:ext cx="3221640" cy="245736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393;p52"/>
          <p:cNvSpPr/>
          <p:nvPr/>
        </p:nvSpPr>
        <p:spPr>
          <a:xfrm>
            <a:off x="6192360" y="1321560"/>
            <a:ext cx="24436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simulation: one trial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Ring attractor model: parametric working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Google Shape;399;p53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2538720" cy="251352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400;p53"/>
          <p:cNvSpPr/>
          <p:nvPr/>
        </p:nvSpPr>
        <p:spPr>
          <a:xfrm>
            <a:off x="3067920" y="1321560"/>
            <a:ext cx="27540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activity: </a:t>
            </a:r>
            <a:r>
              <a:rPr b="1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bump attractor</a:t>
            </a: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Google Shape;401;p53" descr=""/>
          <p:cNvPicPr/>
          <p:nvPr/>
        </p:nvPicPr>
        <p:blipFill>
          <a:blip r:embed="rId2"/>
          <a:stretch/>
        </p:blipFill>
        <p:spPr>
          <a:xfrm>
            <a:off x="5879880" y="1706400"/>
            <a:ext cx="3221640" cy="245736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402;p53"/>
          <p:cNvSpPr/>
          <p:nvPr/>
        </p:nvSpPr>
        <p:spPr>
          <a:xfrm>
            <a:off x="6192360" y="1321560"/>
            <a:ext cx="24436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simulation: one trial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oogle Shape;403;p53" descr=""/>
          <p:cNvPicPr/>
          <p:nvPr/>
        </p:nvPicPr>
        <p:blipFill>
          <a:blip r:embed="rId3"/>
          <a:stretch/>
        </p:blipFill>
        <p:spPr>
          <a:xfrm>
            <a:off x="2647080" y="1706400"/>
            <a:ext cx="3174840" cy="24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Ring attractor model: parametric working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oogle Shape;409;p54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2538720" cy="2513520"/>
          </a:xfrm>
          <a:prstGeom prst="rect">
            <a:avLst/>
          </a:prstGeom>
          <a:ln w="0">
            <a:noFill/>
          </a:ln>
        </p:spPr>
      </p:pic>
      <p:sp>
        <p:nvSpPr>
          <p:cNvPr id="231" name="Google Shape;410;p54"/>
          <p:cNvSpPr/>
          <p:nvPr/>
        </p:nvSpPr>
        <p:spPr>
          <a:xfrm>
            <a:off x="3067920" y="1321560"/>
            <a:ext cx="27540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activity: </a:t>
            </a:r>
            <a:r>
              <a:rPr b="1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bump attractor</a:t>
            </a: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Google Shape;411;p54"/>
          <p:cNvSpPr/>
          <p:nvPr/>
        </p:nvSpPr>
        <p:spPr>
          <a:xfrm>
            <a:off x="6192360" y="1321560"/>
            <a:ext cx="275400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simulation: many trials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Google Shape;412;p54" descr=""/>
          <p:cNvPicPr/>
          <p:nvPr/>
        </p:nvPicPr>
        <p:blipFill>
          <a:blip r:embed="rId2"/>
          <a:stretch/>
        </p:blipFill>
        <p:spPr>
          <a:xfrm>
            <a:off x="2647080" y="1706400"/>
            <a:ext cx="3174840" cy="2457360"/>
          </a:xfrm>
          <a:prstGeom prst="rect">
            <a:avLst/>
          </a:prstGeom>
          <a:ln w="0">
            <a:noFill/>
          </a:ln>
        </p:spPr>
      </p:pic>
      <p:pic>
        <p:nvPicPr>
          <p:cNvPr id="234" name="Google Shape;413;p54" descr=""/>
          <p:cNvPicPr/>
          <p:nvPr/>
        </p:nvPicPr>
        <p:blipFill>
          <a:blip r:embed="rId3"/>
          <a:stretch/>
        </p:blipFill>
        <p:spPr>
          <a:xfrm>
            <a:off x="5816520" y="1689120"/>
            <a:ext cx="3240360" cy="24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Ring attractor model: parametric working memory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Google Shape;419;p55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2538720" cy="251352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420;p55"/>
          <p:cNvSpPr/>
          <p:nvPr/>
        </p:nvSpPr>
        <p:spPr>
          <a:xfrm>
            <a:off x="6192360" y="1321560"/>
            <a:ext cx="275400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Network simulation: many trials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421;p55" descr=""/>
          <p:cNvPicPr/>
          <p:nvPr/>
        </p:nvPicPr>
        <p:blipFill>
          <a:blip r:embed="rId2"/>
          <a:stretch/>
        </p:blipFill>
        <p:spPr>
          <a:xfrm>
            <a:off x="5816520" y="1689120"/>
            <a:ext cx="3240360" cy="245736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422;p55" descr=""/>
          <p:cNvPicPr/>
          <p:nvPr/>
        </p:nvPicPr>
        <p:blipFill>
          <a:blip r:embed="rId3"/>
          <a:stretch/>
        </p:blipFill>
        <p:spPr>
          <a:xfrm>
            <a:off x="2996280" y="1137960"/>
            <a:ext cx="2035080" cy="1596600"/>
          </a:xfrm>
          <a:prstGeom prst="rect">
            <a:avLst/>
          </a:prstGeom>
          <a:ln w="0">
            <a:noFill/>
          </a:ln>
        </p:spPr>
      </p:pic>
      <p:grpSp>
        <p:nvGrpSpPr>
          <p:cNvPr id="240" name="Google Shape;423;p55"/>
          <p:cNvGrpSpPr/>
          <p:nvPr/>
        </p:nvGrpSpPr>
        <p:grpSpPr>
          <a:xfrm>
            <a:off x="2539800" y="2635560"/>
            <a:ext cx="3124080" cy="1699560"/>
            <a:chOff x="2539800" y="2635560"/>
            <a:chExt cx="3124080" cy="1699560"/>
          </a:xfrm>
        </p:grpSpPr>
        <p:pic>
          <p:nvPicPr>
            <p:cNvPr id="241" name="Google Shape;424;p55" descr=""/>
            <p:cNvPicPr/>
            <p:nvPr/>
          </p:nvPicPr>
          <p:blipFill>
            <a:blip r:embed="rId4"/>
            <a:stretch/>
          </p:blipFill>
          <p:spPr>
            <a:xfrm>
              <a:off x="2539800" y="2689920"/>
              <a:ext cx="3124080" cy="1645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Google Shape;425;p55"/>
            <p:cNvSpPr/>
            <p:nvPr/>
          </p:nvSpPr>
          <p:spPr>
            <a:xfrm>
              <a:off x="2539800" y="2635560"/>
              <a:ext cx="191520" cy="993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9680" bIns="496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ca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3" name="Google Shape;426;p55"/>
          <p:cNvSpPr/>
          <p:nvPr/>
        </p:nvSpPr>
        <p:spPr>
          <a:xfrm>
            <a:off x="3051000" y="4412520"/>
            <a:ext cx="460008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Wimmer et al Nat Neurosci 2014</a:t>
            </a:r>
            <a:endParaRPr b="0" lang="ca-E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Attractor network models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311760" y="1234080"/>
            <a:ext cx="399960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Excitatory </a:t>
            </a: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feedback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Inhibitory-excitatory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Double-well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attractor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1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Ring attractor</a:t>
            </a: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 network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1720" y="1234080"/>
            <a:ext cx="4872960" cy="333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Slower dynamics: memory, integration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Inhibition stabilization: memory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Selective memory, decision making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n-GB" sz="1900" spc="-1" strike="noStrike">
                <a:solidFill>
                  <a:schemeClr val="dk2"/>
                </a:solidFill>
                <a:latin typeface="Playfair Display"/>
                <a:ea typeface="Playfair Display"/>
              </a:rPr>
              <a:t>Continuous memory</a:t>
            </a:r>
            <a:endParaRPr b="0" lang="ca-ES" sz="19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7" name="Google Shape;434;p56"/>
          <p:cNvCxnSpPr/>
          <p:nvPr/>
        </p:nvCxnSpPr>
        <p:spPr>
          <a:xfrm>
            <a:off x="4113000" y="2423520"/>
            <a:ext cx="3279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8" name="Google Shape;435;p56"/>
          <p:cNvCxnSpPr/>
          <p:nvPr/>
        </p:nvCxnSpPr>
        <p:spPr>
          <a:xfrm>
            <a:off x="4133160" y="2748600"/>
            <a:ext cx="3279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9" name="Google Shape;436;p56"/>
          <p:cNvCxnSpPr/>
          <p:nvPr/>
        </p:nvCxnSpPr>
        <p:spPr>
          <a:xfrm flipV="1">
            <a:off x="3358440" y="3081600"/>
            <a:ext cx="1082160" cy="54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50" name="Google Shape;437;p56"/>
          <p:cNvCxnSpPr/>
          <p:nvPr/>
        </p:nvCxnSpPr>
        <p:spPr>
          <a:xfrm>
            <a:off x="3423240" y="3423240"/>
            <a:ext cx="993600" cy="684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800" spc="-1" strike="noStrike">
                <a:solidFill>
                  <a:schemeClr val="dk2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Attractor models</a:t>
            </a:r>
            <a:endParaRPr b="0" lang="ca-ES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344160" y="4400640"/>
            <a:ext cx="4909680" cy="577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1440" rIns="91440" tIns="91440" bIns="91440" anchor="ctr">
            <a:normAutofit fontScale="55811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Partly taken from: Martino Sorbaro, TReND–CaMinA 2024; Johan John, MIT course; Seth W. Egger </a:t>
            </a:r>
            <a:endParaRPr b="0" lang="ca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Models in Neuroscience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Google Shape;86;p17" descr=""/>
          <p:cNvPicPr/>
          <p:nvPr/>
        </p:nvPicPr>
        <p:blipFill>
          <a:blip r:embed="rId1"/>
          <a:stretch/>
        </p:blipFill>
        <p:spPr>
          <a:xfrm>
            <a:off x="1253880" y="1198800"/>
            <a:ext cx="6408360" cy="37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Models in Neuroscience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Google Shape;92;p18" descr=""/>
          <p:cNvPicPr/>
          <p:nvPr/>
        </p:nvPicPr>
        <p:blipFill>
          <a:blip r:embed="rId1"/>
          <a:stretch/>
        </p:blipFill>
        <p:spPr>
          <a:xfrm>
            <a:off x="1253880" y="1198800"/>
            <a:ext cx="6408360" cy="3704760"/>
          </a:xfrm>
          <a:prstGeom prst="rect">
            <a:avLst/>
          </a:prstGeom>
          <a:ln w="0">
            <a:noFill/>
          </a:ln>
        </p:spPr>
      </p:pic>
      <p:sp>
        <p:nvSpPr>
          <p:cNvPr id="58" name="Google Shape;93;p18"/>
          <p:cNvSpPr/>
          <p:nvPr/>
        </p:nvSpPr>
        <p:spPr>
          <a:xfrm>
            <a:off x="4304880" y="1521360"/>
            <a:ext cx="3322080" cy="3409920"/>
          </a:xfrm>
          <a:prstGeom prst="rect">
            <a:avLst/>
          </a:prstGeom>
          <a:noFill/>
          <a:ln w="38100">
            <a:solidFill>
              <a:srgbClr val="bf9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ca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The Hodgkin-Huxley model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99;p19" descr=""/>
          <p:cNvPicPr/>
          <p:nvPr/>
        </p:nvPicPr>
        <p:blipFill>
          <a:blip r:embed="rId1"/>
          <a:stretch/>
        </p:blipFill>
        <p:spPr>
          <a:xfrm>
            <a:off x="2093040" y="1162080"/>
            <a:ext cx="535464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Dynamical systems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105;p20" descr=""/>
          <p:cNvPicPr/>
          <p:nvPr/>
        </p:nvPicPr>
        <p:blipFill>
          <a:blip r:embed="rId1"/>
          <a:stretch/>
        </p:blipFill>
        <p:spPr>
          <a:xfrm>
            <a:off x="711360" y="1154160"/>
            <a:ext cx="780948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02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dk2"/>
                </a:solidFill>
                <a:highlight>
                  <a:srgbClr val="f8e71c"/>
                </a:highlight>
                <a:latin typeface="Oswald"/>
                <a:ea typeface="Oswald"/>
              </a:rPr>
              <a:t>Dynamical systems</a:t>
            </a:r>
            <a:endParaRPr b="0" lang="ca-E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Google Shape;111;p21" descr=""/>
          <p:cNvPicPr/>
          <p:nvPr/>
        </p:nvPicPr>
        <p:blipFill>
          <a:blip r:embed="rId1"/>
          <a:stretch/>
        </p:blipFill>
        <p:spPr>
          <a:xfrm>
            <a:off x="1150920" y="1114200"/>
            <a:ext cx="668952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ca-ES</dc:language>
  <cp:lastModifiedBy>Albert Compte</cp:lastModifiedBy>
  <dcterms:modified xsi:type="dcterms:W3CDTF">2025-07-09T10:33:07Z</dcterms:modified>
  <cp:revision>1</cp:revision>
  <dc:subject/>
  <dc:title/>
</cp:coreProperties>
</file>